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
      <p:font typeface="Lato"/>
      <p:regular r:id="rId35"/>
      <p:bold r:id="rId36"/>
      <p:italic r:id="rId37"/>
      <p:boldItalic r:id="rId38"/>
    </p:embeddedFont>
    <p:embeddedFont>
      <p:font typeface="Merriweather"/>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bold.fntdata"/><Relationship Id="rId20" Type="http://schemas.openxmlformats.org/officeDocument/2006/relationships/slide" Target="slides/slide15.xml"/><Relationship Id="rId42" Type="http://schemas.openxmlformats.org/officeDocument/2006/relationships/font" Target="fonts/Merriweather-boldItalic.fntdata"/><Relationship Id="rId41" Type="http://schemas.openxmlformats.org/officeDocument/2006/relationships/font" Target="fonts/Merriweather-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39" Type="http://schemas.openxmlformats.org/officeDocument/2006/relationships/font" Target="fonts/Merriweather-regular.fntdata"/><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b1988da1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b1988da1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adf1a41d7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adf1a41d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Lucas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ae72ac92d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ae72ac92d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ae72ac92d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ae72ac92d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Lucas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ae72ac92d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ae72ac92d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Lucas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ae72ac92d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ae72ac92d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Lucas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ae72ac92d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ae72ac92d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Lucas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adf1a41d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adf1a41d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Connor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b1988da1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b1988da1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Connor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b1988da1d_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b1988da1d_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5adf1a41d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5adf1a41d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adf1a41d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adf1a41d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adf1a41d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adf1a41d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b1988da1d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b1988da1d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b1988da1d_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b1988da1d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adf1a41d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adf1a41d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adf1a41d7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adf1a41d7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adf1a41d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adf1a41d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ae72ac92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ae72ac92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adf1a41d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adf1a41d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ae72ac92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ae72ac92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ae72ac92d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ae72ac92d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Connor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ae72ac92d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ae72ac92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5ae72ac92d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ae72ac92d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Connor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docs.google.com/document/d/1dYyhpyYz5bqe93IQ16Ggnc9y88VN-6hXpl4NaxzNyHE/edit?usp=sharing" TargetMode="External"/><Relationship Id="rId4" Type="http://schemas.openxmlformats.org/officeDocument/2006/relationships/image" Target="../media/image5.png"/><Relationship Id="rId5"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CCR - Cloud CURE Renovation</a:t>
            </a:r>
            <a:endParaRPr/>
          </a:p>
          <a:p>
            <a:pPr indent="0" lvl="0" marL="0" rtl="0" algn="l">
              <a:spcBef>
                <a:spcPts val="0"/>
              </a:spcBef>
              <a:spcAft>
                <a:spcPts val="0"/>
              </a:spcAft>
              <a:buNone/>
            </a:pPr>
            <a:r>
              <a:rPr lang="en"/>
              <a:t>Final </a:t>
            </a:r>
            <a:r>
              <a:rPr lang="en"/>
              <a:t>Presentation</a:t>
            </a:r>
            <a:r>
              <a:rPr lang="en"/>
              <a:t> &amp; </a:t>
            </a:r>
            <a:r>
              <a:rPr lang="en"/>
              <a:t>Discoveries</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Lucas Igel-Dunn, Connor Joyce, Sam Lindsey Alex Werner, Adam Westerholm </a:t>
            </a:r>
            <a:endParaRPr/>
          </a:p>
        </p:txBody>
      </p:sp>
      <p:pic>
        <p:nvPicPr>
          <p:cNvPr id="66" name="Google Shape;66;p13"/>
          <p:cNvPicPr preferRelativeResize="0"/>
          <p:nvPr/>
        </p:nvPicPr>
        <p:blipFill>
          <a:blip r:embed="rId3">
            <a:alphaModFix/>
          </a:blip>
          <a:stretch>
            <a:fillRect/>
          </a:stretch>
        </p:blipFill>
        <p:spPr>
          <a:xfrm>
            <a:off x="6801875" y="2888725"/>
            <a:ext cx="1662150" cy="1662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Azure Cost Conclusion</a:t>
            </a:r>
            <a:endParaRPr/>
          </a:p>
        </p:txBody>
      </p:sp>
      <p:sp>
        <p:nvSpPr>
          <p:cNvPr id="124" name="Google Shape;124;p22"/>
          <p:cNvSpPr txBox="1"/>
          <p:nvPr/>
        </p:nvSpPr>
        <p:spPr>
          <a:xfrm>
            <a:off x="359925" y="1625475"/>
            <a:ext cx="3982500" cy="2508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a:buChar char="●"/>
            </a:pPr>
            <a:r>
              <a:rPr lang="en" sz="1800">
                <a:latin typeface="Roboto"/>
                <a:ea typeface="Roboto"/>
                <a:cs typeface="Roboto"/>
                <a:sym typeface="Roboto"/>
              </a:rPr>
              <a:t>DevelopmentTools and CURESORT</a:t>
            </a:r>
            <a:endParaRPr sz="1800">
              <a:latin typeface="Roboto"/>
              <a:ea typeface="Roboto"/>
              <a:cs typeface="Roboto"/>
              <a:sym typeface="Roboto"/>
            </a:endParaRPr>
          </a:p>
          <a:p>
            <a:pPr indent="-342900" lvl="1" marL="914400" rtl="0" algn="l">
              <a:spcBef>
                <a:spcPts val="0"/>
              </a:spcBef>
              <a:spcAft>
                <a:spcPts val="0"/>
              </a:spcAft>
              <a:buSzPts val="1800"/>
              <a:buFont typeface="Roboto"/>
              <a:buChar char="○"/>
            </a:pPr>
            <a:r>
              <a:rPr lang="en" sz="1800">
                <a:latin typeface="Roboto"/>
                <a:ea typeface="Roboto"/>
                <a:cs typeface="Roboto"/>
                <a:sym typeface="Roboto"/>
              </a:rPr>
              <a:t>Combined Cost: $390.59</a:t>
            </a:r>
            <a:endParaRPr sz="1800">
              <a:latin typeface="Roboto"/>
              <a:ea typeface="Roboto"/>
              <a:cs typeface="Roboto"/>
              <a:sym typeface="Roboto"/>
            </a:endParaRPr>
          </a:p>
          <a:p>
            <a:pPr indent="0" lvl="0" marL="914400" rtl="0" algn="l">
              <a:spcBef>
                <a:spcPts val="0"/>
              </a:spcBef>
              <a:spcAft>
                <a:spcPts val="0"/>
              </a:spcAft>
              <a:buNone/>
            </a:pPr>
            <a:r>
              <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Equipment Tracking and DMT resources</a:t>
            </a:r>
            <a:endParaRPr sz="1800">
              <a:latin typeface="Roboto"/>
              <a:ea typeface="Roboto"/>
              <a:cs typeface="Roboto"/>
              <a:sym typeface="Roboto"/>
            </a:endParaRPr>
          </a:p>
          <a:p>
            <a:pPr indent="-342900" lvl="1" marL="914400" rtl="0" algn="l">
              <a:spcBef>
                <a:spcPts val="0"/>
              </a:spcBef>
              <a:spcAft>
                <a:spcPts val="0"/>
              </a:spcAft>
              <a:buSzPts val="1800"/>
              <a:buFont typeface="Roboto"/>
              <a:buChar char="○"/>
            </a:pPr>
            <a:r>
              <a:rPr lang="en" sz="1800">
                <a:latin typeface="Roboto"/>
                <a:ea typeface="Roboto"/>
                <a:cs typeface="Roboto"/>
                <a:sym typeface="Roboto"/>
              </a:rPr>
              <a:t>Combined Cost: $183.76</a:t>
            </a:r>
            <a:endParaRPr sz="1800">
              <a:latin typeface="Roboto"/>
              <a:ea typeface="Roboto"/>
              <a:cs typeface="Roboto"/>
              <a:sym typeface="Roboto"/>
            </a:endParaRPr>
          </a:p>
        </p:txBody>
      </p:sp>
      <p:sp>
        <p:nvSpPr>
          <p:cNvPr id="125" name="Google Shape;125;p22"/>
          <p:cNvSpPr txBox="1"/>
          <p:nvPr/>
        </p:nvSpPr>
        <p:spPr>
          <a:xfrm>
            <a:off x="4342425" y="1625475"/>
            <a:ext cx="3982500" cy="2508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Roboto"/>
              <a:buChar char="●"/>
            </a:pPr>
            <a:r>
              <a:rPr lang="en" sz="1800">
                <a:latin typeface="Roboto"/>
                <a:ea typeface="Roboto"/>
                <a:cs typeface="Roboto"/>
                <a:sym typeface="Roboto"/>
              </a:rPr>
              <a:t>By Archiving unused databases:</a:t>
            </a:r>
            <a:endParaRPr sz="1800">
              <a:latin typeface="Roboto"/>
              <a:ea typeface="Roboto"/>
              <a:cs typeface="Roboto"/>
              <a:sym typeface="Roboto"/>
            </a:endParaRPr>
          </a:p>
          <a:p>
            <a:pPr indent="-342900" lvl="1" marL="914400" marR="0" rtl="0" algn="l">
              <a:lnSpc>
                <a:spcPct val="100000"/>
              </a:lnSpc>
              <a:spcBef>
                <a:spcPts val="0"/>
              </a:spcBef>
              <a:spcAft>
                <a:spcPts val="0"/>
              </a:spcAft>
              <a:buSzPts val="1800"/>
              <a:buFont typeface="Roboto"/>
              <a:buChar char="○"/>
            </a:pPr>
            <a:r>
              <a:rPr lang="en" sz="1800">
                <a:latin typeface="Roboto"/>
                <a:ea typeface="Roboto"/>
                <a:cs typeface="Roboto"/>
                <a:sym typeface="Roboto"/>
              </a:rPr>
              <a:t>New Azure Cost: roughly </a:t>
            </a:r>
            <a:r>
              <a:rPr b="1" lang="en" sz="1800">
                <a:latin typeface="Roboto"/>
                <a:ea typeface="Roboto"/>
                <a:cs typeface="Roboto"/>
                <a:sym typeface="Roboto"/>
              </a:rPr>
              <a:t>$390.59 / month</a:t>
            </a:r>
            <a:endParaRPr b="1" sz="1800">
              <a:latin typeface="Roboto"/>
              <a:ea typeface="Roboto"/>
              <a:cs typeface="Roboto"/>
              <a:sym typeface="Roboto"/>
            </a:endParaRPr>
          </a:p>
          <a:p>
            <a:pPr indent="0" lvl="0" marL="914400" marR="0" rtl="0" algn="l">
              <a:lnSpc>
                <a:spcPct val="100000"/>
              </a:lnSpc>
              <a:spcBef>
                <a:spcPts val="0"/>
              </a:spcBef>
              <a:spcAft>
                <a:spcPts val="0"/>
              </a:spcAft>
              <a:buNone/>
            </a:pPr>
            <a:r>
              <a:t/>
            </a:r>
            <a:endParaRPr sz="1800">
              <a:latin typeface="Roboto"/>
              <a:ea typeface="Roboto"/>
              <a:cs typeface="Roboto"/>
              <a:sym typeface="Roboto"/>
            </a:endParaRPr>
          </a:p>
          <a:p>
            <a:pPr indent="-342900" lvl="1" marL="914400" marR="0" rtl="0" algn="l">
              <a:lnSpc>
                <a:spcPct val="100000"/>
              </a:lnSpc>
              <a:spcBef>
                <a:spcPts val="0"/>
              </a:spcBef>
              <a:spcAft>
                <a:spcPts val="0"/>
              </a:spcAft>
              <a:buSzPts val="1800"/>
              <a:buFont typeface="Roboto"/>
              <a:buChar char="○"/>
            </a:pPr>
            <a:r>
              <a:rPr lang="en" sz="1800">
                <a:latin typeface="Roboto"/>
                <a:ea typeface="Roboto"/>
                <a:cs typeface="Roboto"/>
                <a:sym typeface="Roboto"/>
              </a:rPr>
              <a:t>Money Saved: </a:t>
            </a:r>
            <a:r>
              <a:rPr b="1" lang="en" sz="1800">
                <a:latin typeface="Roboto"/>
                <a:ea typeface="Roboto"/>
                <a:cs typeface="Roboto"/>
                <a:sym typeface="Roboto"/>
              </a:rPr>
              <a:t>$183.76 / month</a:t>
            </a:r>
            <a:endParaRPr b="1" sz="18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11725" y="500925"/>
            <a:ext cx="3706500" cy="86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Archiving Guide</a:t>
            </a:r>
            <a:endParaRPr/>
          </a:p>
        </p:txBody>
      </p:sp>
      <p:sp>
        <p:nvSpPr>
          <p:cNvPr id="131" name="Google Shape;131;p23"/>
          <p:cNvSpPr txBox="1"/>
          <p:nvPr>
            <p:ph idx="1" type="body"/>
          </p:nvPr>
        </p:nvSpPr>
        <p:spPr>
          <a:xfrm>
            <a:off x="4644675" y="500925"/>
            <a:ext cx="4166400" cy="199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Unwanted resource groups on Azure:</a:t>
            </a:r>
            <a:endParaRPr/>
          </a:p>
          <a:p>
            <a:pPr indent="-311150" lvl="0" marL="457200" rtl="0" algn="l">
              <a:spcBef>
                <a:spcPts val="1600"/>
              </a:spcBef>
              <a:spcAft>
                <a:spcPts val="0"/>
              </a:spcAft>
              <a:buSzPts val="1300"/>
              <a:buChar char="●"/>
            </a:pPr>
            <a:r>
              <a:rPr lang="en"/>
              <a:t>DMT → 12 Megabytes (MB)</a:t>
            </a:r>
            <a:endParaRPr/>
          </a:p>
          <a:p>
            <a:pPr indent="-311150" lvl="0" marL="457200" rtl="0" algn="l">
              <a:spcBef>
                <a:spcPts val="0"/>
              </a:spcBef>
              <a:spcAft>
                <a:spcPts val="0"/>
              </a:spcAft>
              <a:buSzPts val="1300"/>
              <a:buChar char="●"/>
            </a:pPr>
            <a:r>
              <a:rPr lang="en"/>
              <a:t>DMTMobileApp → 0 MB</a:t>
            </a:r>
            <a:endParaRPr/>
          </a:p>
          <a:p>
            <a:pPr indent="-311150" lvl="0" marL="457200" rtl="0" algn="l">
              <a:spcBef>
                <a:spcPts val="0"/>
              </a:spcBef>
              <a:spcAft>
                <a:spcPts val="0"/>
              </a:spcAft>
              <a:buSzPts val="1300"/>
              <a:buChar char="●"/>
            </a:pPr>
            <a:r>
              <a:rPr lang="en"/>
              <a:t>Equipment Tracking → 17 MB</a:t>
            </a:r>
            <a:endParaRPr/>
          </a:p>
          <a:p>
            <a:pPr indent="0" lvl="0" marL="0" rtl="0" algn="l">
              <a:spcBef>
                <a:spcPts val="1600"/>
              </a:spcBef>
              <a:spcAft>
                <a:spcPts val="1600"/>
              </a:spcAft>
              <a:buNone/>
            </a:pPr>
            <a:r>
              <a:rPr lang="en"/>
              <a:t>All together these services are costing around $183.76 a month  </a:t>
            </a:r>
            <a:endParaRPr/>
          </a:p>
        </p:txBody>
      </p:sp>
      <p:sp>
        <p:nvSpPr>
          <p:cNvPr id="132" name="Google Shape;132;p23"/>
          <p:cNvSpPr txBox="1"/>
          <p:nvPr/>
        </p:nvSpPr>
        <p:spPr>
          <a:xfrm>
            <a:off x="815125" y="1598100"/>
            <a:ext cx="2699700" cy="76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lt1"/>
                </a:solidFill>
                <a:latin typeface="Roboto"/>
                <a:ea typeface="Roboto"/>
                <a:cs typeface="Roboto"/>
                <a:sym typeface="Roboto"/>
              </a:rPr>
              <a:t>Archiving resource groups on Azure</a:t>
            </a:r>
            <a:endParaRPr i="1">
              <a:solidFill>
                <a:schemeClr val="lt1"/>
              </a:solidFill>
              <a:latin typeface="Roboto"/>
              <a:ea typeface="Roboto"/>
              <a:cs typeface="Roboto"/>
              <a:sym typeface="Roboto"/>
            </a:endParaRPr>
          </a:p>
        </p:txBody>
      </p:sp>
      <p:pic>
        <p:nvPicPr>
          <p:cNvPr id="133" name="Google Shape;133;p23"/>
          <p:cNvPicPr preferRelativeResize="0"/>
          <p:nvPr/>
        </p:nvPicPr>
        <p:blipFill>
          <a:blip r:embed="rId3">
            <a:alphaModFix/>
          </a:blip>
          <a:stretch>
            <a:fillRect/>
          </a:stretch>
        </p:blipFill>
        <p:spPr>
          <a:xfrm>
            <a:off x="5656313" y="2620750"/>
            <a:ext cx="2143125" cy="2143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The Solution -- Azure Block Blob Storage </a:t>
            </a:r>
            <a:endParaRPr/>
          </a:p>
        </p:txBody>
      </p:sp>
      <p:sp>
        <p:nvSpPr>
          <p:cNvPr id="139" name="Google Shape;139;p24"/>
          <p:cNvSpPr txBox="1"/>
          <p:nvPr/>
        </p:nvSpPr>
        <p:spPr>
          <a:xfrm>
            <a:off x="311725" y="1440750"/>
            <a:ext cx="8349600" cy="348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Lato"/>
                <a:ea typeface="Lato"/>
                <a:cs typeface="Lato"/>
                <a:sym typeface="Lato"/>
              </a:rPr>
              <a:t>Azure → Industry leading price point for storing rarely accessed data</a:t>
            </a:r>
            <a:endParaRPr>
              <a:latin typeface="Lato"/>
              <a:ea typeface="Lato"/>
              <a:cs typeface="Lato"/>
              <a:sym typeface="Lato"/>
            </a:endParaRPr>
          </a:p>
          <a:p>
            <a:pPr indent="0" lvl="0" marL="0" rtl="0" algn="l">
              <a:lnSpc>
                <a:spcPct val="115000"/>
              </a:lnSpc>
              <a:spcBef>
                <a:spcPts val="1600"/>
              </a:spcBef>
              <a:spcAft>
                <a:spcPts val="0"/>
              </a:spcAft>
              <a:buNone/>
            </a:pPr>
            <a:r>
              <a:rPr lang="en">
                <a:latin typeface="Lato"/>
                <a:ea typeface="Lato"/>
                <a:cs typeface="Lato"/>
                <a:sym typeface="Lato"/>
              </a:rPr>
              <a:t>Block blob storage subscription is used for streaming and storing documents, videos, pictures, backups, and other unstructured text or binary data </a:t>
            </a:r>
            <a:endParaRPr>
              <a:latin typeface="Lato"/>
              <a:ea typeface="Lato"/>
              <a:cs typeface="Lato"/>
              <a:sym typeface="Lato"/>
            </a:endParaRPr>
          </a:p>
          <a:p>
            <a:pPr indent="0" lvl="0" marL="0" rtl="0" algn="l">
              <a:lnSpc>
                <a:spcPct val="115000"/>
              </a:lnSpc>
              <a:spcBef>
                <a:spcPts val="1600"/>
              </a:spcBef>
              <a:spcAft>
                <a:spcPts val="0"/>
              </a:spcAft>
              <a:buNone/>
            </a:pPr>
            <a:r>
              <a:rPr lang="en">
                <a:latin typeface="Lato"/>
                <a:ea typeface="Lato"/>
                <a:cs typeface="Lato"/>
                <a:sym typeface="Lato"/>
              </a:rPr>
              <a:t>Access tier  → Archive </a:t>
            </a:r>
            <a:endParaRPr>
              <a:latin typeface="Lato"/>
              <a:ea typeface="Lato"/>
              <a:cs typeface="Lato"/>
              <a:sym typeface="Lato"/>
            </a:endParaRPr>
          </a:p>
          <a:p>
            <a:pPr indent="0" lvl="0" marL="0" rtl="0" algn="l">
              <a:lnSpc>
                <a:spcPct val="115000"/>
              </a:lnSpc>
              <a:spcBef>
                <a:spcPts val="1600"/>
              </a:spcBef>
              <a:spcAft>
                <a:spcPts val="0"/>
              </a:spcAft>
              <a:buNone/>
            </a:pPr>
            <a:r>
              <a:rPr lang="en">
                <a:latin typeface="Lato"/>
                <a:ea typeface="Lato"/>
                <a:cs typeface="Lato"/>
                <a:sym typeface="Lato"/>
              </a:rPr>
              <a:t>Archive:  The archive access tier has the lowest storage cost and higher data retrieval costs compared to hot and cool tiers. This tier is intended for data that can tolerate several hours of retrieval latency and will remain in the archive tier for at least 180 days.</a:t>
            </a:r>
            <a:endParaRPr>
              <a:latin typeface="Lato"/>
              <a:ea typeface="Lato"/>
              <a:cs typeface="Lato"/>
              <a:sym typeface="Lato"/>
            </a:endParaRPr>
          </a:p>
          <a:p>
            <a:pPr indent="0" lvl="0" marL="0" rtl="0" algn="l">
              <a:lnSpc>
                <a:spcPct val="115000"/>
              </a:lnSpc>
              <a:spcBef>
                <a:spcPts val="1600"/>
              </a:spcBef>
              <a:spcAft>
                <a:spcPts val="1600"/>
              </a:spcAft>
              <a:buNone/>
            </a:pPr>
            <a:r>
              <a:rPr lang="en">
                <a:latin typeface="Lato"/>
                <a:ea typeface="Lato"/>
                <a:cs typeface="Lato"/>
                <a:sym typeface="Lato"/>
              </a:rPr>
              <a:t>While a blob is in archive storage, the blob data is offline and cannot be read, copied, overwritten, or modified. You can't take snapshots of a blob in archive storage. However, the blob metadata remains online and available, allowing you to list the blob and its properties.</a:t>
            </a:r>
            <a:endParaRPr>
              <a:latin typeface="Roboto"/>
              <a:ea typeface="Roboto"/>
              <a:cs typeface="Roboto"/>
              <a:sym typeface="Roboto"/>
            </a:endParaRPr>
          </a:p>
        </p:txBody>
      </p:sp>
      <p:pic>
        <p:nvPicPr>
          <p:cNvPr id="140" name="Google Shape;140;p24"/>
          <p:cNvPicPr preferRelativeResize="0"/>
          <p:nvPr/>
        </p:nvPicPr>
        <p:blipFill>
          <a:blip r:embed="rId3">
            <a:alphaModFix/>
          </a:blip>
          <a:stretch>
            <a:fillRect/>
          </a:stretch>
        </p:blipFill>
        <p:spPr>
          <a:xfrm>
            <a:off x="7308050" y="231650"/>
            <a:ext cx="1524276" cy="15242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Archive access level -- Blob Storage subscription </a:t>
            </a:r>
            <a:endParaRPr/>
          </a:p>
        </p:txBody>
      </p:sp>
      <p:sp>
        <p:nvSpPr>
          <p:cNvPr id="146" name="Google Shape;146;p25"/>
          <p:cNvSpPr txBox="1"/>
          <p:nvPr/>
        </p:nvSpPr>
        <p:spPr>
          <a:xfrm>
            <a:off x="282375" y="1468050"/>
            <a:ext cx="8781600" cy="299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Lato"/>
                <a:ea typeface="Lato"/>
                <a:cs typeface="Lato"/>
                <a:sym typeface="Lato"/>
              </a:rPr>
              <a:t>Data storage prices:</a:t>
            </a:r>
            <a:endParaRPr>
              <a:latin typeface="Lato"/>
              <a:ea typeface="Lato"/>
              <a:cs typeface="Lato"/>
              <a:sym typeface="Lato"/>
            </a:endParaRPr>
          </a:p>
          <a:p>
            <a:pPr indent="0" lvl="0" marL="0" rtl="0" algn="l">
              <a:lnSpc>
                <a:spcPct val="115000"/>
              </a:lnSpc>
              <a:spcBef>
                <a:spcPts val="1600"/>
              </a:spcBef>
              <a:spcAft>
                <a:spcPts val="0"/>
              </a:spcAft>
              <a:buNone/>
            </a:pPr>
            <a:r>
              <a:rPr i="1" lang="en">
                <a:latin typeface="Lato"/>
                <a:ea typeface="Lato"/>
                <a:cs typeface="Lato"/>
                <a:sym typeface="Lato"/>
              </a:rPr>
              <a:t>Archive </a:t>
            </a:r>
            <a:r>
              <a:rPr lang="en">
                <a:latin typeface="Lato"/>
                <a:ea typeface="Lato"/>
                <a:cs typeface="Lato"/>
                <a:sym typeface="Lato"/>
              </a:rPr>
              <a:t>access tier → For the first 50 terabytes (TB) → $0.002 per gigabyte (GB) of data</a:t>
            </a:r>
            <a:endParaRPr>
              <a:latin typeface="Lato"/>
              <a:ea typeface="Lato"/>
              <a:cs typeface="Lato"/>
              <a:sym typeface="Lato"/>
            </a:endParaRPr>
          </a:p>
          <a:p>
            <a:pPr indent="0" lvl="0" marL="0" rtl="0" algn="l">
              <a:lnSpc>
                <a:spcPct val="115000"/>
              </a:lnSpc>
              <a:spcBef>
                <a:spcPts val="1600"/>
              </a:spcBef>
              <a:spcAft>
                <a:spcPts val="0"/>
              </a:spcAft>
              <a:buNone/>
            </a:pPr>
            <a:r>
              <a:rPr lang="en">
                <a:latin typeface="Lato"/>
                <a:ea typeface="Lato"/>
                <a:cs typeface="Lato"/>
                <a:sym typeface="Lato"/>
              </a:rPr>
              <a:t>Total MB of unwanted services → 29 MB → $0.000058 a month</a:t>
            </a:r>
            <a:endParaRPr>
              <a:latin typeface="Lato"/>
              <a:ea typeface="Lato"/>
              <a:cs typeface="Lato"/>
              <a:sym typeface="Lato"/>
            </a:endParaRPr>
          </a:p>
          <a:p>
            <a:pPr indent="0" lvl="0" marL="0" rtl="0" algn="l">
              <a:lnSpc>
                <a:spcPct val="115000"/>
              </a:lnSpc>
              <a:spcBef>
                <a:spcPts val="1600"/>
              </a:spcBef>
              <a:spcAft>
                <a:spcPts val="1600"/>
              </a:spcAft>
              <a:buNone/>
            </a:pPr>
            <a:r>
              <a:rPr lang="en">
                <a:latin typeface="Lato"/>
                <a:ea typeface="Lato"/>
                <a:cs typeface="Lato"/>
                <a:sym typeface="Lato"/>
              </a:rPr>
              <a:t>However, if moved out before 180 days a fee will be charged </a:t>
            </a:r>
            <a:endParaRPr>
              <a:latin typeface="Roboto"/>
              <a:ea typeface="Roboto"/>
              <a:cs typeface="Roboto"/>
              <a:sym typeface="Roboto"/>
            </a:endParaRPr>
          </a:p>
        </p:txBody>
      </p:sp>
      <p:pic>
        <p:nvPicPr>
          <p:cNvPr id="147" name="Google Shape;147;p25"/>
          <p:cNvPicPr preferRelativeResize="0"/>
          <p:nvPr/>
        </p:nvPicPr>
        <p:blipFill>
          <a:blip r:embed="rId3">
            <a:alphaModFix/>
          </a:blip>
          <a:stretch>
            <a:fillRect/>
          </a:stretch>
        </p:blipFill>
        <p:spPr>
          <a:xfrm>
            <a:off x="6538600" y="2513825"/>
            <a:ext cx="2293724" cy="22937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archive on Azure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Step 1</a:t>
            </a:r>
            <a:endParaRPr/>
          </a:p>
        </p:txBody>
      </p:sp>
      <p:pic>
        <p:nvPicPr>
          <p:cNvPr id="153" name="Google Shape;153;p26"/>
          <p:cNvPicPr preferRelativeResize="0"/>
          <p:nvPr/>
        </p:nvPicPr>
        <p:blipFill>
          <a:blip r:embed="rId3">
            <a:alphaModFix/>
          </a:blip>
          <a:stretch>
            <a:fillRect/>
          </a:stretch>
        </p:blipFill>
        <p:spPr>
          <a:xfrm>
            <a:off x="5666000" y="165538"/>
            <a:ext cx="1912625" cy="4812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a:t>
            </a:r>
            <a:r>
              <a:rPr lang="en"/>
              <a:t> to archive on Azure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Step 2</a:t>
            </a:r>
            <a:endParaRPr/>
          </a:p>
        </p:txBody>
      </p:sp>
      <p:pic>
        <p:nvPicPr>
          <p:cNvPr id="159" name="Google Shape;159;p27"/>
          <p:cNvPicPr preferRelativeResize="0"/>
          <p:nvPr/>
        </p:nvPicPr>
        <p:blipFill/>
        <p:spPr>
          <a:xfrm>
            <a:off x="4413875" y="1520573"/>
            <a:ext cx="4615099" cy="2102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a:t>
            </a:r>
            <a:r>
              <a:rPr lang="en"/>
              <a:t> to archive on Azure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Step 3</a:t>
            </a:r>
            <a:endParaRPr/>
          </a:p>
        </p:txBody>
      </p:sp>
      <p:pic>
        <p:nvPicPr>
          <p:cNvPr id="165" name="Google Shape;165;p28"/>
          <p:cNvPicPr preferRelativeResize="0"/>
          <p:nvPr/>
        </p:nvPicPr>
        <p:blipFill>
          <a:blip r:embed="rId3">
            <a:alphaModFix/>
          </a:blip>
          <a:stretch>
            <a:fillRect/>
          </a:stretch>
        </p:blipFill>
        <p:spPr>
          <a:xfrm>
            <a:off x="4524825" y="1160003"/>
            <a:ext cx="4417001" cy="282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Installation Guide</a:t>
            </a:r>
            <a:endParaRPr/>
          </a:p>
        </p:txBody>
      </p:sp>
      <p:sp>
        <p:nvSpPr>
          <p:cNvPr id="171" name="Google Shape;171;p29"/>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2" name="Google Shape;172;p29"/>
          <p:cNvPicPr preferRelativeResize="0"/>
          <p:nvPr/>
        </p:nvPicPr>
        <p:blipFill>
          <a:blip r:embed="rId3">
            <a:alphaModFix/>
          </a:blip>
          <a:stretch>
            <a:fillRect/>
          </a:stretch>
        </p:blipFill>
        <p:spPr>
          <a:xfrm>
            <a:off x="4798875" y="1098613"/>
            <a:ext cx="3857975" cy="2946275"/>
          </a:xfrm>
          <a:prstGeom prst="rect">
            <a:avLst/>
          </a:prstGeom>
          <a:noFill/>
          <a:ln>
            <a:noFill/>
          </a:ln>
        </p:spPr>
      </p:pic>
      <p:pic>
        <p:nvPicPr>
          <p:cNvPr id="173" name="Google Shape;173;p29"/>
          <p:cNvPicPr preferRelativeResize="0"/>
          <p:nvPr/>
        </p:nvPicPr>
        <p:blipFill>
          <a:blip r:embed="rId4">
            <a:alphaModFix/>
          </a:blip>
          <a:stretch>
            <a:fillRect/>
          </a:stretch>
        </p:blipFill>
        <p:spPr>
          <a:xfrm>
            <a:off x="1131825" y="1926038"/>
            <a:ext cx="2066299" cy="1291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Installation Guide</a:t>
            </a:r>
            <a:endParaRPr/>
          </a:p>
        </p:txBody>
      </p:sp>
      <p:sp>
        <p:nvSpPr>
          <p:cNvPr id="179" name="Google Shape;179;p30"/>
          <p:cNvSpPr txBox="1"/>
          <p:nvPr/>
        </p:nvSpPr>
        <p:spPr>
          <a:xfrm>
            <a:off x="114950" y="1408000"/>
            <a:ext cx="8907600" cy="3649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a:buChar char="●"/>
            </a:pPr>
            <a:r>
              <a:rPr lang="en" sz="1800">
                <a:latin typeface="Roboto"/>
                <a:ea typeface="Roboto"/>
                <a:cs typeface="Roboto"/>
                <a:sym typeface="Roboto"/>
              </a:rPr>
              <a:t>Spent the last few weeks working with Tim to create a guide of what we had done on our local machines</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Includes links to necessary software </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Bundled with an excel file that helps create the database</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Should be able to get a new group up to where we were in less than a day</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Step-by-Step guide to installing necessary software and getting the project up and running to the extent that we did </a:t>
            </a:r>
            <a:endParaRPr sz="1800">
              <a:latin typeface="Roboto"/>
              <a:ea typeface="Roboto"/>
              <a:cs typeface="Roboto"/>
              <a:sym typeface="Roboto"/>
            </a:endParaRPr>
          </a:p>
        </p:txBody>
      </p:sp>
      <p:pic>
        <p:nvPicPr>
          <p:cNvPr id="180" name="Google Shape;180;p30"/>
          <p:cNvPicPr preferRelativeResize="0"/>
          <p:nvPr/>
        </p:nvPicPr>
        <p:blipFill>
          <a:blip r:embed="rId3">
            <a:alphaModFix/>
          </a:blip>
          <a:stretch>
            <a:fillRect/>
          </a:stretch>
        </p:blipFill>
        <p:spPr>
          <a:xfrm>
            <a:off x="3740250" y="3595825"/>
            <a:ext cx="1962251" cy="1334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Stories</a:t>
            </a:r>
            <a:endParaRPr/>
          </a:p>
          <a:p>
            <a:pPr indent="0" lvl="0" marL="0" rtl="0" algn="ctr">
              <a:spcBef>
                <a:spcPts val="0"/>
              </a:spcBef>
              <a:spcAft>
                <a:spcPts val="0"/>
              </a:spcAft>
              <a:buNone/>
            </a:pPr>
            <a:r>
              <a:rPr lang="en"/>
              <a:t>&amp;</a:t>
            </a:r>
            <a:endParaRPr/>
          </a:p>
          <a:p>
            <a:pPr indent="0" lvl="0" marL="0" rtl="0" algn="ctr">
              <a:spcBef>
                <a:spcPts val="0"/>
              </a:spcBef>
              <a:spcAft>
                <a:spcPts val="0"/>
              </a:spcAft>
              <a:buNone/>
            </a:pPr>
            <a:r>
              <a:rPr lang="en"/>
              <a:t>Volunteer Work</a:t>
            </a:r>
            <a:endParaRPr/>
          </a:p>
        </p:txBody>
      </p:sp>
      <p:sp>
        <p:nvSpPr>
          <p:cNvPr id="186" name="Google Shape;186;p31"/>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Item look up (Network)</a:t>
            </a:r>
            <a:endParaRPr/>
          </a:p>
          <a:p>
            <a:pPr indent="-311150" lvl="0" marL="457200" rtl="0" algn="l">
              <a:spcBef>
                <a:spcPts val="0"/>
              </a:spcBef>
              <a:spcAft>
                <a:spcPts val="0"/>
              </a:spcAft>
              <a:buSzPts val="1300"/>
              <a:buChar char="●"/>
            </a:pPr>
            <a:r>
              <a:rPr lang="en"/>
              <a:t>Search quality</a:t>
            </a:r>
            <a:endParaRPr/>
          </a:p>
          <a:p>
            <a:pPr indent="-311150" lvl="0" marL="457200" rtl="0" algn="l">
              <a:spcBef>
                <a:spcPts val="0"/>
              </a:spcBef>
              <a:spcAft>
                <a:spcPts val="0"/>
              </a:spcAft>
              <a:buSzPts val="1300"/>
              <a:buChar char="●"/>
            </a:pPr>
            <a:r>
              <a:rPr lang="en"/>
              <a:t>Search guide </a:t>
            </a:r>
            <a:endParaRPr/>
          </a:p>
          <a:p>
            <a:pPr indent="-311150" lvl="0" marL="457200" rtl="0" algn="l">
              <a:spcBef>
                <a:spcPts val="0"/>
              </a:spcBef>
              <a:spcAft>
                <a:spcPts val="0"/>
              </a:spcAft>
              <a:buSzPts val="1300"/>
              <a:buChar char="●"/>
            </a:pPr>
            <a:r>
              <a:rPr lang="en"/>
              <a:t>More admins (more functionality)</a:t>
            </a:r>
            <a:endParaRPr/>
          </a:p>
          <a:p>
            <a:pPr indent="-311150" lvl="0" marL="457200" rtl="0" algn="l">
              <a:spcBef>
                <a:spcPts val="0"/>
              </a:spcBef>
              <a:spcAft>
                <a:spcPts val="0"/>
              </a:spcAft>
              <a:buSzPts val="1300"/>
              <a:buChar char="●"/>
            </a:pPr>
            <a:r>
              <a:rPr lang="en"/>
              <a:t>More people to update system</a:t>
            </a:r>
            <a:endParaRPr/>
          </a:p>
          <a:p>
            <a:pPr indent="-311150" lvl="0" marL="457200" rtl="0" algn="l">
              <a:spcBef>
                <a:spcPts val="0"/>
              </a:spcBef>
              <a:spcAft>
                <a:spcPts val="0"/>
              </a:spcAft>
              <a:buSzPts val="1300"/>
              <a:buChar char="●"/>
            </a:pPr>
            <a:r>
              <a:rPr lang="en"/>
              <a:t>Flagging system</a:t>
            </a:r>
            <a:endParaRPr/>
          </a:p>
          <a:p>
            <a:pPr indent="-311150" lvl="0" marL="457200" rtl="0" algn="l">
              <a:spcBef>
                <a:spcPts val="0"/>
              </a:spcBef>
              <a:spcAft>
                <a:spcPts val="0"/>
              </a:spcAft>
              <a:buSzPts val="1300"/>
              <a:buChar char="●"/>
            </a:pPr>
            <a:r>
              <a:rPr lang="en"/>
              <a:t>Font Size &amp; Front End</a:t>
            </a:r>
            <a:endParaRPr/>
          </a:p>
          <a:p>
            <a:pPr indent="-311150" lvl="0" marL="457200" rtl="0" algn="l">
              <a:spcBef>
                <a:spcPts val="0"/>
              </a:spcBef>
              <a:spcAft>
                <a:spcPts val="0"/>
              </a:spcAft>
              <a:buSzPts val="1300"/>
              <a:buChar char="●"/>
            </a:pPr>
            <a:r>
              <a:rPr lang="en"/>
              <a:t>Sometimes new volunteers don’t recognize these problems right away</a:t>
            </a:r>
            <a:endParaRPr/>
          </a:p>
          <a:p>
            <a:pPr indent="-311150" lvl="0" marL="457200" rtl="0" algn="l">
              <a:spcBef>
                <a:spcPts val="0"/>
              </a:spcBef>
              <a:spcAft>
                <a:spcPts val="0"/>
              </a:spcAft>
              <a:buSzPts val="1300"/>
              <a:buChar char="●"/>
            </a:pPr>
            <a:r>
              <a:rPr lang="en"/>
              <a:t>Guides may help these problems</a:t>
            </a:r>
            <a:endParaRPr/>
          </a:p>
          <a:p>
            <a:pPr indent="0" lvl="0" marL="0" rtl="0" algn="ctr">
              <a:spcBef>
                <a:spcPts val="1600"/>
              </a:spcBef>
              <a:spcAft>
                <a:spcPts val="1600"/>
              </a:spcAft>
              <a:buNone/>
            </a:pPr>
            <a:r>
              <a:rPr lang="en"/>
              <a:t>Danielle, Steve, Norma</a:t>
            </a:r>
            <a:endParaRPr/>
          </a:p>
        </p:txBody>
      </p:sp>
      <p:pic>
        <p:nvPicPr>
          <p:cNvPr id="187" name="Google Shape;187;p31"/>
          <p:cNvPicPr preferRelativeResize="0"/>
          <p:nvPr/>
        </p:nvPicPr>
        <p:blipFill>
          <a:blip r:embed="rId3">
            <a:alphaModFix/>
          </a:blip>
          <a:stretch>
            <a:fillRect/>
          </a:stretch>
        </p:blipFill>
        <p:spPr>
          <a:xfrm>
            <a:off x="1331150" y="3660375"/>
            <a:ext cx="7051776" cy="1351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Presentation Outline</a:t>
            </a:r>
            <a:endParaRPr/>
          </a:p>
        </p:txBody>
      </p:sp>
      <p:sp>
        <p:nvSpPr>
          <p:cNvPr id="72" name="Google Shape;72;p14"/>
          <p:cNvSpPr txBox="1"/>
          <p:nvPr>
            <p:ph idx="1" type="body"/>
          </p:nvPr>
        </p:nvSpPr>
        <p:spPr>
          <a:xfrm>
            <a:off x="4644675" y="315575"/>
            <a:ext cx="4166400" cy="409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System Architecture</a:t>
            </a:r>
            <a:endParaRPr sz="1800"/>
          </a:p>
          <a:p>
            <a:pPr indent="-342900" lvl="0" marL="457200" rtl="0" algn="l">
              <a:spcBef>
                <a:spcPts val="0"/>
              </a:spcBef>
              <a:spcAft>
                <a:spcPts val="0"/>
              </a:spcAft>
              <a:buSzPts val="1800"/>
              <a:buChar char="●"/>
            </a:pPr>
            <a:r>
              <a:rPr lang="en" sz="1800"/>
              <a:t>Cost Analysis Reporting</a:t>
            </a:r>
            <a:endParaRPr sz="1800"/>
          </a:p>
          <a:p>
            <a:pPr indent="-342900" lvl="0" marL="457200" rtl="0" algn="l">
              <a:spcBef>
                <a:spcPts val="0"/>
              </a:spcBef>
              <a:spcAft>
                <a:spcPts val="0"/>
              </a:spcAft>
              <a:buSzPts val="1800"/>
              <a:buChar char="●"/>
            </a:pPr>
            <a:r>
              <a:rPr lang="en" sz="1800"/>
              <a:t>Archiving Guide </a:t>
            </a:r>
            <a:endParaRPr sz="1800"/>
          </a:p>
          <a:p>
            <a:pPr indent="-342900" lvl="0" marL="457200" rtl="0" algn="l">
              <a:spcBef>
                <a:spcPts val="0"/>
              </a:spcBef>
              <a:spcAft>
                <a:spcPts val="0"/>
              </a:spcAft>
              <a:buSzPts val="1800"/>
              <a:buChar char="●"/>
            </a:pPr>
            <a:r>
              <a:rPr lang="en" sz="1800"/>
              <a:t>Installation Guide</a:t>
            </a:r>
            <a:endParaRPr sz="1800"/>
          </a:p>
          <a:p>
            <a:pPr indent="-342900" lvl="0" marL="457200" rtl="0" algn="l">
              <a:spcBef>
                <a:spcPts val="0"/>
              </a:spcBef>
              <a:spcAft>
                <a:spcPts val="0"/>
              </a:spcAft>
              <a:buSzPts val="1800"/>
              <a:buChar char="●"/>
            </a:pPr>
            <a:r>
              <a:rPr lang="en" sz="1800"/>
              <a:t>Volunteer Reports</a:t>
            </a:r>
            <a:endParaRPr sz="1800"/>
          </a:p>
          <a:p>
            <a:pPr indent="-342900" lvl="0" marL="457200" rtl="0" algn="l">
              <a:spcBef>
                <a:spcPts val="0"/>
              </a:spcBef>
              <a:spcAft>
                <a:spcPts val="0"/>
              </a:spcAft>
              <a:buSzPts val="1800"/>
              <a:buChar char="●"/>
            </a:pPr>
            <a:r>
              <a:rPr lang="en" sz="1800"/>
              <a:t>User Search Guide</a:t>
            </a:r>
            <a:endParaRPr sz="1800"/>
          </a:p>
          <a:p>
            <a:pPr indent="-342900" lvl="0" marL="457200" rtl="0" algn="l">
              <a:spcBef>
                <a:spcPts val="0"/>
              </a:spcBef>
              <a:spcAft>
                <a:spcPts val="0"/>
              </a:spcAft>
              <a:buSzPts val="1800"/>
              <a:buChar char="●"/>
            </a:pPr>
            <a:r>
              <a:rPr lang="en" sz="1800"/>
              <a:t>Notes to Tim</a:t>
            </a:r>
            <a:endParaRPr sz="1800"/>
          </a:p>
          <a:p>
            <a:pPr indent="-342900" lvl="0" marL="457200" rtl="0" algn="l">
              <a:spcBef>
                <a:spcPts val="0"/>
              </a:spcBef>
              <a:spcAft>
                <a:spcPts val="0"/>
              </a:spcAft>
              <a:buSzPts val="1800"/>
              <a:buChar char="●"/>
            </a:pPr>
            <a:r>
              <a:rPr lang="en" sz="1800"/>
              <a:t>Moving Forward</a:t>
            </a:r>
            <a:endParaRPr sz="1800"/>
          </a:p>
        </p:txBody>
      </p:sp>
      <p:pic>
        <p:nvPicPr>
          <p:cNvPr id="73" name="Google Shape;73;p14"/>
          <p:cNvPicPr preferRelativeResize="0"/>
          <p:nvPr/>
        </p:nvPicPr>
        <p:blipFill>
          <a:blip r:embed="rId3">
            <a:alphaModFix/>
          </a:blip>
          <a:stretch>
            <a:fillRect/>
          </a:stretch>
        </p:blipFill>
        <p:spPr>
          <a:xfrm>
            <a:off x="5439725" y="3149150"/>
            <a:ext cx="2576300" cy="1726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Search Guide</a:t>
            </a:r>
            <a:endParaRPr/>
          </a:p>
        </p:txBody>
      </p:sp>
      <p:sp>
        <p:nvSpPr>
          <p:cNvPr id="193" name="Google Shape;193;p32"/>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Frequent volunteer concern</a:t>
            </a:r>
            <a:endParaRPr sz="1500"/>
          </a:p>
          <a:p>
            <a:pPr indent="-323850" lvl="0" marL="457200" rtl="0" algn="l">
              <a:spcBef>
                <a:spcPts val="0"/>
              </a:spcBef>
              <a:spcAft>
                <a:spcPts val="0"/>
              </a:spcAft>
              <a:buSzPts val="1500"/>
              <a:buChar char="●"/>
            </a:pPr>
            <a:r>
              <a:rPr lang="en" sz="1500"/>
              <a:t>Feel free to change guide</a:t>
            </a:r>
            <a:endParaRPr sz="1500"/>
          </a:p>
          <a:p>
            <a:pPr indent="-323850" lvl="0" marL="457200" rtl="0" algn="l">
              <a:spcBef>
                <a:spcPts val="0"/>
              </a:spcBef>
              <a:spcAft>
                <a:spcPts val="0"/>
              </a:spcAft>
              <a:buSzPts val="1500"/>
              <a:buChar char="●"/>
            </a:pPr>
            <a:r>
              <a:rPr lang="en" sz="1500"/>
              <a:t>Was unable to actually test the system</a:t>
            </a:r>
            <a:endParaRPr sz="1500"/>
          </a:p>
          <a:p>
            <a:pPr indent="-323850" lvl="0" marL="457200" rtl="0" algn="l">
              <a:spcBef>
                <a:spcPts val="0"/>
              </a:spcBef>
              <a:spcAft>
                <a:spcPts val="0"/>
              </a:spcAft>
              <a:buSzPts val="1500"/>
              <a:buChar char="●"/>
            </a:pPr>
            <a:r>
              <a:rPr lang="en" sz="1500"/>
              <a:t>May be useful to have these guides up at each station</a:t>
            </a:r>
            <a:endParaRPr sz="1500"/>
          </a:p>
          <a:p>
            <a:pPr indent="-323850" lvl="0" marL="457200" rtl="0" algn="l">
              <a:spcBef>
                <a:spcPts val="0"/>
              </a:spcBef>
              <a:spcAft>
                <a:spcPts val="0"/>
              </a:spcAft>
              <a:buSzPts val="1500"/>
              <a:buChar char="●"/>
            </a:pPr>
            <a:r>
              <a:rPr lang="en" sz="1500" u="sng">
                <a:solidFill>
                  <a:schemeClr val="hlink"/>
                </a:solidFill>
                <a:hlinkClick r:id="rId3"/>
              </a:rPr>
              <a:t>https://docs.google.com/document/d/1dYyhpyYz5bqe93IQ16Ggnc9y88VN-6hXpl4NaxzNyHE/edit?usp=sharing</a:t>
            </a:r>
            <a:endParaRPr sz="1500"/>
          </a:p>
          <a:p>
            <a:pPr indent="0" lvl="0" marL="0" rtl="0" algn="l">
              <a:spcBef>
                <a:spcPts val="1600"/>
              </a:spcBef>
              <a:spcAft>
                <a:spcPts val="1600"/>
              </a:spcAft>
              <a:buNone/>
            </a:pPr>
            <a:r>
              <a:t/>
            </a:r>
            <a:endParaRPr sz="1500"/>
          </a:p>
        </p:txBody>
      </p:sp>
      <p:pic>
        <p:nvPicPr>
          <p:cNvPr id="194" name="Google Shape;194;p32"/>
          <p:cNvPicPr preferRelativeResize="0"/>
          <p:nvPr/>
        </p:nvPicPr>
        <p:blipFill>
          <a:blip r:embed="rId4">
            <a:alphaModFix/>
          </a:blip>
          <a:stretch>
            <a:fillRect/>
          </a:stretch>
        </p:blipFill>
        <p:spPr>
          <a:xfrm>
            <a:off x="5406750" y="3405525"/>
            <a:ext cx="3638550" cy="1638300"/>
          </a:xfrm>
          <a:prstGeom prst="rect">
            <a:avLst/>
          </a:prstGeom>
          <a:noFill/>
          <a:ln>
            <a:noFill/>
          </a:ln>
        </p:spPr>
      </p:pic>
      <p:pic>
        <p:nvPicPr>
          <p:cNvPr id="195" name="Google Shape;195;p32"/>
          <p:cNvPicPr preferRelativeResize="0"/>
          <p:nvPr/>
        </p:nvPicPr>
        <p:blipFill>
          <a:blip r:embed="rId5">
            <a:alphaModFix/>
          </a:blip>
          <a:stretch>
            <a:fillRect/>
          </a:stretch>
        </p:blipFill>
        <p:spPr>
          <a:xfrm>
            <a:off x="4400800" y="3009825"/>
            <a:ext cx="1155525" cy="651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Notes to Tim</a:t>
            </a:r>
            <a:endParaRPr/>
          </a:p>
        </p:txBody>
      </p:sp>
      <p:sp>
        <p:nvSpPr>
          <p:cNvPr id="201" name="Google Shape;201;p33"/>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Better error reports</a:t>
            </a:r>
            <a:endParaRPr/>
          </a:p>
          <a:p>
            <a:pPr indent="-311150" lvl="0" marL="457200" rtl="0" algn="l">
              <a:spcBef>
                <a:spcPts val="0"/>
              </a:spcBef>
              <a:spcAft>
                <a:spcPts val="0"/>
              </a:spcAft>
              <a:buSzPts val="1300"/>
              <a:buChar char="●"/>
            </a:pPr>
            <a:r>
              <a:rPr lang="en"/>
              <a:t>Maybe pass to the next team</a:t>
            </a:r>
            <a:endParaRPr/>
          </a:p>
          <a:p>
            <a:pPr indent="-311150" lvl="0" marL="457200" rtl="0" algn="l">
              <a:spcBef>
                <a:spcPts val="0"/>
              </a:spcBef>
              <a:spcAft>
                <a:spcPts val="0"/>
              </a:spcAft>
              <a:buSzPts val="1300"/>
              <a:buChar char="●"/>
            </a:pPr>
            <a:r>
              <a:rPr lang="en"/>
              <a:t>Font increase</a:t>
            </a:r>
            <a:endParaRPr/>
          </a:p>
          <a:p>
            <a:pPr indent="-311150" lvl="0" marL="457200" rtl="0" algn="l">
              <a:spcBef>
                <a:spcPts val="0"/>
              </a:spcBef>
              <a:spcAft>
                <a:spcPts val="0"/>
              </a:spcAft>
              <a:buSzPts val="1300"/>
              <a:buChar char="●"/>
            </a:pPr>
            <a:r>
              <a:rPr lang="en"/>
              <a:t>Front end</a:t>
            </a:r>
            <a:endParaRPr/>
          </a:p>
          <a:p>
            <a:pPr indent="-311150" lvl="0" marL="457200" rtl="0" algn="l">
              <a:spcBef>
                <a:spcPts val="0"/>
              </a:spcBef>
              <a:spcAft>
                <a:spcPts val="0"/>
              </a:spcAft>
              <a:buSzPts val="1300"/>
              <a:buChar char="●"/>
            </a:pPr>
            <a:r>
              <a:rPr lang="en"/>
              <a:t>Wildcard queries</a:t>
            </a:r>
            <a:endParaRPr/>
          </a:p>
          <a:p>
            <a:pPr indent="0" lvl="0" marL="457200" rtl="0" algn="l">
              <a:spcBef>
                <a:spcPts val="1600"/>
              </a:spcBef>
              <a:spcAft>
                <a:spcPts val="1600"/>
              </a:spcAft>
              <a:buNone/>
            </a:pPr>
            <a:r>
              <a:t/>
            </a:r>
            <a:endParaRPr/>
          </a:p>
        </p:txBody>
      </p:sp>
      <p:pic>
        <p:nvPicPr>
          <p:cNvPr id="202" name="Google Shape;202;p33"/>
          <p:cNvPicPr preferRelativeResize="0"/>
          <p:nvPr/>
        </p:nvPicPr>
        <p:blipFill/>
        <p:spPr>
          <a:xfrm>
            <a:off x="5101063" y="3009825"/>
            <a:ext cx="3253617" cy="1828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Wildcard Queries</a:t>
            </a:r>
            <a:endParaRPr/>
          </a:p>
        </p:txBody>
      </p:sp>
      <p:pic>
        <p:nvPicPr>
          <p:cNvPr id="208" name="Google Shape;208;p34"/>
          <p:cNvPicPr preferRelativeResize="0"/>
          <p:nvPr/>
        </p:nvPicPr>
        <p:blipFill rotWithShape="1">
          <a:blip r:embed="rId3">
            <a:alphaModFix/>
          </a:blip>
          <a:srcRect b="0" l="0" r="34400" t="0"/>
          <a:stretch/>
        </p:blipFill>
        <p:spPr>
          <a:xfrm>
            <a:off x="311725" y="1748100"/>
            <a:ext cx="3439977" cy="3204888"/>
          </a:xfrm>
          <a:prstGeom prst="rect">
            <a:avLst/>
          </a:prstGeom>
          <a:noFill/>
          <a:ln>
            <a:noFill/>
          </a:ln>
        </p:spPr>
      </p:pic>
      <p:pic>
        <p:nvPicPr>
          <p:cNvPr id="209" name="Google Shape;209;p34"/>
          <p:cNvPicPr preferRelativeResize="0"/>
          <p:nvPr/>
        </p:nvPicPr>
        <p:blipFill rotWithShape="1">
          <a:blip r:embed="rId4">
            <a:alphaModFix/>
          </a:blip>
          <a:srcRect b="0" l="0" r="62380" t="0"/>
          <a:stretch/>
        </p:blipFill>
        <p:spPr>
          <a:xfrm>
            <a:off x="4704525" y="1786575"/>
            <a:ext cx="3439977" cy="1570350"/>
          </a:xfrm>
          <a:prstGeom prst="rect">
            <a:avLst/>
          </a:prstGeom>
          <a:noFill/>
          <a:ln>
            <a:noFill/>
          </a:ln>
        </p:spPr>
      </p:pic>
      <p:sp>
        <p:nvSpPr>
          <p:cNvPr id="210" name="Google Shape;210;p34"/>
          <p:cNvSpPr txBox="1"/>
          <p:nvPr/>
        </p:nvSpPr>
        <p:spPr>
          <a:xfrm>
            <a:off x="343550" y="1331800"/>
            <a:ext cx="25365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With Wildcard Query</a:t>
            </a:r>
            <a:endParaRPr sz="1800">
              <a:latin typeface="Roboto"/>
              <a:ea typeface="Roboto"/>
              <a:cs typeface="Roboto"/>
              <a:sym typeface="Roboto"/>
            </a:endParaRPr>
          </a:p>
        </p:txBody>
      </p:sp>
      <p:sp>
        <p:nvSpPr>
          <p:cNvPr id="211" name="Google Shape;211;p34"/>
          <p:cNvSpPr txBox="1"/>
          <p:nvPr/>
        </p:nvSpPr>
        <p:spPr>
          <a:xfrm>
            <a:off x="4686950" y="1331800"/>
            <a:ext cx="33816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Without Wildcard Query</a:t>
            </a:r>
            <a:endParaRPr sz="18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Wildcard Queries</a:t>
            </a:r>
            <a:endParaRPr/>
          </a:p>
        </p:txBody>
      </p:sp>
      <p:sp>
        <p:nvSpPr>
          <p:cNvPr id="217" name="Google Shape;217;p35"/>
          <p:cNvSpPr txBox="1"/>
          <p:nvPr/>
        </p:nvSpPr>
        <p:spPr>
          <a:xfrm>
            <a:off x="114950" y="1408000"/>
            <a:ext cx="8907600" cy="3649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a:buChar char="●"/>
            </a:pPr>
            <a:r>
              <a:rPr lang="en" sz="1800">
                <a:latin typeface="Roboto"/>
                <a:ea typeface="Roboto"/>
                <a:cs typeface="Roboto"/>
                <a:sym typeface="Roboto"/>
              </a:rPr>
              <a:t>Very simple change to query statement</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Non-Wildcard Query</a:t>
            </a:r>
            <a:endParaRPr sz="1800">
              <a:latin typeface="Roboto"/>
              <a:ea typeface="Roboto"/>
              <a:cs typeface="Roboto"/>
              <a:sym typeface="Roboto"/>
            </a:endParaRPr>
          </a:p>
          <a:p>
            <a:pPr indent="-342900" lvl="1" marL="914400" rtl="0" algn="l">
              <a:spcBef>
                <a:spcPts val="0"/>
              </a:spcBef>
              <a:spcAft>
                <a:spcPts val="0"/>
              </a:spcAft>
              <a:buSzPts val="1800"/>
              <a:buFont typeface="Roboto"/>
              <a:buChar char="○"/>
            </a:pPr>
            <a:r>
              <a:rPr lang="en" sz="1800">
                <a:latin typeface="Roboto"/>
                <a:ea typeface="Roboto"/>
                <a:cs typeface="Roboto"/>
                <a:sym typeface="Roboto"/>
              </a:rPr>
              <a:t>SELECT * FROM MedicalDevice WHERE Description = ‘Nebulizer’;</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Wildcard Query</a:t>
            </a:r>
            <a:endParaRPr sz="1800">
              <a:latin typeface="Roboto"/>
              <a:ea typeface="Roboto"/>
              <a:cs typeface="Roboto"/>
              <a:sym typeface="Roboto"/>
            </a:endParaRPr>
          </a:p>
          <a:p>
            <a:pPr indent="-342900" lvl="1" marL="914400" rtl="0" algn="l">
              <a:spcBef>
                <a:spcPts val="0"/>
              </a:spcBef>
              <a:spcAft>
                <a:spcPts val="0"/>
              </a:spcAft>
              <a:buSzPts val="1800"/>
              <a:buFont typeface="Roboto"/>
              <a:buChar char="○"/>
            </a:pPr>
            <a:r>
              <a:rPr lang="en" sz="1800">
                <a:latin typeface="Roboto"/>
                <a:ea typeface="Roboto"/>
                <a:cs typeface="Roboto"/>
                <a:sym typeface="Roboto"/>
              </a:rPr>
              <a:t>SELECT * FROM MedicalDevice WHERE Description LIKE ‘%Nebulizer%’;</a:t>
            </a:r>
            <a:endParaRPr sz="1800">
              <a:latin typeface="Roboto"/>
              <a:ea typeface="Roboto"/>
              <a:cs typeface="Roboto"/>
              <a:sym typeface="Roboto"/>
            </a:endParaRPr>
          </a:p>
          <a:p>
            <a:pPr indent="0" lvl="0" marL="457200" rtl="0" algn="l">
              <a:spcBef>
                <a:spcPts val="0"/>
              </a:spcBef>
              <a:spcAft>
                <a:spcPts val="0"/>
              </a:spcAft>
              <a:buNone/>
            </a:pPr>
            <a:r>
              <a:t/>
            </a:r>
            <a:endParaRPr sz="1800">
              <a:latin typeface="Roboto"/>
              <a:ea typeface="Roboto"/>
              <a:cs typeface="Roboto"/>
              <a:sym typeface="Roboto"/>
            </a:endParaRPr>
          </a:p>
          <a:p>
            <a:pPr indent="0" lvl="0" marL="457200" rtl="0" algn="l">
              <a:spcBef>
                <a:spcPts val="0"/>
              </a:spcBef>
              <a:spcAft>
                <a:spcPts val="0"/>
              </a:spcAft>
              <a:buNone/>
            </a:pPr>
            <a:r>
              <a:t/>
            </a:r>
            <a:endParaRPr sz="1800">
              <a:latin typeface="Roboto"/>
              <a:ea typeface="Roboto"/>
              <a:cs typeface="Roboto"/>
              <a:sym typeface="Roboto"/>
            </a:endParaRPr>
          </a:p>
          <a:p>
            <a:pPr indent="0" lvl="0" marL="457200" rtl="0" algn="l">
              <a:spcBef>
                <a:spcPts val="0"/>
              </a:spcBef>
              <a:spcAft>
                <a:spcPts val="0"/>
              </a:spcAft>
              <a:buNone/>
            </a:pPr>
            <a:r>
              <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Returns a wider result set</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Possible 20x increase in result set size</a:t>
            </a:r>
            <a:endParaRPr sz="18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Onwards</a:t>
            </a:r>
            <a:endParaRPr/>
          </a:p>
          <a:p>
            <a:pPr indent="0" lvl="0" marL="0" rtl="0" algn="ctr">
              <a:spcBef>
                <a:spcPts val="0"/>
              </a:spcBef>
              <a:spcAft>
                <a:spcPts val="0"/>
              </a:spcAft>
              <a:buNone/>
            </a:pPr>
            <a:r>
              <a:rPr lang="en"/>
              <a:t>&amp;</a:t>
            </a:r>
            <a:endParaRPr/>
          </a:p>
          <a:p>
            <a:pPr indent="0" lvl="0" marL="0" rtl="0" algn="ctr">
              <a:spcBef>
                <a:spcPts val="0"/>
              </a:spcBef>
              <a:spcAft>
                <a:spcPts val="0"/>
              </a:spcAft>
              <a:buNone/>
            </a:pPr>
            <a:r>
              <a:rPr lang="en"/>
              <a:t>Upwards!</a:t>
            </a:r>
            <a:endParaRPr/>
          </a:p>
        </p:txBody>
      </p:sp>
      <p:sp>
        <p:nvSpPr>
          <p:cNvPr id="223" name="Google Shape;223;p36"/>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Future team </a:t>
            </a:r>
            <a:r>
              <a:rPr lang="en"/>
              <a:t>involvement with CURESORT</a:t>
            </a:r>
            <a:endParaRPr/>
          </a:p>
          <a:p>
            <a:pPr indent="-311150" lvl="0" marL="457200" rtl="0" algn="l">
              <a:spcBef>
                <a:spcPts val="0"/>
              </a:spcBef>
              <a:spcAft>
                <a:spcPts val="0"/>
              </a:spcAft>
              <a:buSzPts val="1300"/>
              <a:buChar char="●"/>
            </a:pPr>
            <a:r>
              <a:rPr lang="en"/>
              <a:t>User interface changes?</a:t>
            </a:r>
            <a:r>
              <a:rPr lang="en"/>
              <a:t> </a:t>
            </a:r>
            <a:endParaRPr/>
          </a:p>
          <a:p>
            <a:pPr indent="-311150" lvl="0" marL="457200" rtl="0" algn="l">
              <a:spcBef>
                <a:spcPts val="0"/>
              </a:spcBef>
              <a:spcAft>
                <a:spcPts val="0"/>
              </a:spcAft>
              <a:buSzPts val="1300"/>
              <a:buChar char="●"/>
            </a:pPr>
            <a:r>
              <a:rPr lang="en"/>
              <a:t>Training → educate users on how to use CURESORT</a:t>
            </a:r>
            <a:endParaRPr/>
          </a:p>
        </p:txBody>
      </p:sp>
      <p:pic>
        <p:nvPicPr>
          <p:cNvPr id="224" name="Google Shape;224;p36"/>
          <p:cNvPicPr preferRelativeResize="0"/>
          <p:nvPr/>
        </p:nvPicPr>
        <p:blipFill>
          <a:blip r:embed="rId3">
            <a:alphaModFix/>
          </a:blip>
          <a:stretch>
            <a:fillRect/>
          </a:stretch>
        </p:blipFill>
        <p:spPr>
          <a:xfrm>
            <a:off x="5508625" y="2571750"/>
            <a:ext cx="2438501" cy="1828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1188250" y="622450"/>
            <a:ext cx="7157700" cy="165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a:p>
        </p:txBody>
      </p:sp>
      <p:pic>
        <p:nvPicPr>
          <p:cNvPr id="230" name="Google Shape;230;p37"/>
          <p:cNvPicPr preferRelativeResize="0"/>
          <p:nvPr/>
        </p:nvPicPr>
        <p:blipFill>
          <a:blip r:embed="rId3">
            <a:alphaModFix/>
          </a:blip>
          <a:stretch>
            <a:fillRect/>
          </a:stretch>
        </p:blipFill>
        <p:spPr>
          <a:xfrm>
            <a:off x="2808113" y="2320271"/>
            <a:ext cx="3917974" cy="21513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Project Goals</a:t>
            </a:r>
            <a:endParaRPr/>
          </a:p>
        </p:txBody>
      </p:sp>
      <p:sp>
        <p:nvSpPr>
          <p:cNvPr id="79" name="Google Shape;79;p15"/>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Make CURESORT cost less (Achieved!)</a:t>
            </a:r>
            <a:endParaRPr sz="1400"/>
          </a:p>
          <a:p>
            <a:pPr indent="-317500" lvl="0" marL="457200" rtl="0" algn="l">
              <a:spcBef>
                <a:spcPts val="0"/>
              </a:spcBef>
              <a:spcAft>
                <a:spcPts val="0"/>
              </a:spcAft>
              <a:buSzPts val="1400"/>
              <a:buChar char="●"/>
            </a:pPr>
            <a:r>
              <a:rPr lang="en" sz="1400"/>
              <a:t>Cost analysis of system (Achieved!)</a:t>
            </a:r>
            <a:endParaRPr sz="1400"/>
          </a:p>
          <a:p>
            <a:pPr indent="-317500" lvl="0" marL="457200" rtl="0" algn="l">
              <a:spcBef>
                <a:spcPts val="0"/>
              </a:spcBef>
              <a:spcAft>
                <a:spcPts val="0"/>
              </a:spcAft>
              <a:buSzPts val="1400"/>
              <a:buChar char="●"/>
            </a:pPr>
            <a:r>
              <a:rPr lang="en" sz="1400"/>
              <a:t>Volunteer Feedback (Achieved!)</a:t>
            </a:r>
            <a:endParaRPr sz="1400"/>
          </a:p>
          <a:p>
            <a:pPr indent="-317500" lvl="0" marL="457200" rtl="0" algn="l">
              <a:spcBef>
                <a:spcPts val="0"/>
              </a:spcBef>
              <a:spcAft>
                <a:spcPts val="0"/>
              </a:spcAft>
              <a:buSzPts val="1400"/>
              <a:buChar char="●"/>
            </a:pPr>
            <a:r>
              <a:rPr lang="en" sz="1400"/>
              <a:t>Archive data guide (Achieved!)</a:t>
            </a:r>
            <a:endParaRPr sz="1400"/>
          </a:p>
          <a:p>
            <a:pPr indent="-317500" lvl="0" marL="457200" rtl="0" algn="l">
              <a:spcBef>
                <a:spcPts val="0"/>
              </a:spcBef>
              <a:spcAft>
                <a:spcPts val="0"/>
              </a:spcAft>
              <a:buSzPts val="1400"/>
              <a:buChar char="●"/>
            </a:pPr>
            <a:r>
              <a:rPr lang="en" sz="1400"/>
              <a:t>Make guides for users (Achieved!)</a:t>
            </a:r>
            <a:endParaRPr sz="1400"/>
          </a:p>
          <a:p>
            <a:pPr indent="-317500" lvl="0" marL="457200" rtl="0" algn="l">
              <a:spcBef>
                <a:spcPts val="0"/>
              </a:spcBef>
              <a:spcAft>
                <a:spcPts val="0"/>
              </a:spcAft>
              <a:buSzPts val="1400"/>
              <a:buChar char="●"/>
            </a:pPr>
            <a:r>
              <a:rPr lang="en" sz="1400"/>
              <a:t>Ideas to Tim (Achieved!)</a:t>
            </a:r>
            <a:endParaRPr sz="1400"/>
          </a:p>
          <a:p>
            <a:pPr indent="-317500" lvl="0" marL="457200" rtl="0" algn="l">
              <a:spcBef>
                <a:spcPts val="0"/>
              </a:spcBef>
              <a:spcAft>
                <a:spcPts val="0"/>
              </a:spcAft>
              <a:buSzPts val="1400"/>
              <a:buChar char="●"/>
            </a:pPr>
            <a:r>
              <a:rPr lang="en" sz="1400"/>
              <a:t>Make CURESORT more efficient (Missed…)</a:t>
            </a:r>
            <a:endParaRPr sz="1400"/>
          </a:p>
          <a:p>
            <a:pPr indent="-317500" lvl="0" marL="457200" rtl="0" algn="l">
              <a:spcBef>
                <a:spcPts val="0"/>
              </a:spcBef>
              <a:spcAft>
                <a:spcPts val="0"/>
              </a:spcAft>
              <a:buSzPts val="1400"/>
              <a:buChar char="●"/>
            </a:pPr>
            <a:r>
              <a:rPr lang="en" sz="1400"/>
              <a:t>Test CURESORT remotely (Missed…)</a:t>
            </a:r>
            <a:endParaRPr sz="1400"/>
          </a:p>
          <a:p>
            <a:pPr indent="0" lvl="0" marL="457200" rtl="0" algn="l">
              <a:spcBef>
                <a:spcPts val="1600"/>
              </a:spcBef>
              <a:spcAft>
                <a:spcPts val="1600"/>
              </a:spcAft>
              <a:buNone/>
            </a:pPr>
            <a:r>
              <a:t/>
            </a:r>
            <a:endParaRPr sz="1400"/>
          </a:p>
        </p:txBody>
      </p:sp>
      <p:pic>
        <p:nvPicPr>
          <p:cNvPr id="80" name="Google Shape;80;p15"/>
          <p:cNvPicPr preferRelativeResize="0"/>
          <p:nvPr/>
        </p:nvPicPr>
        <p:blipFill>
          <a:blip r:embed="rId3">
            <a:alphaModFix/>
          </a:blip>
          <a:stretch>
            <a:fillRect/>
          </a:stretch>
        </p:blipFill>
        <p:spPr>
          <a:xfrm>
            <a:off x="5399350" y="3009825"/>
            <a:ext cx="2657049" cy="17724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System </a:t>
            </a:r>
            <a:r>
              <a:rPr lang="en"/>
              <a:t>Architecture</a:t>
            </a:r>
            <a:r>
              <a:rPr lang="en"/>
              <a:t> </a:t>
            </a:r>
            <a:endParaRPr/>
          </a:p>
        </p:txBody>
      </p:sp>
      <p:pic>
        <p:nvPicPr>
          <p:cNvPr id="86" name="Google Shape;86;p16"/>
          <p:cNvPicPr preferRelativeResize="0"/>
          <p:nvPr/>
        </p:nvPicPr>
        <p:blipFill>
          <a:blip r:embed="rId3">
            <a:alphaModFix/>
          </a:blip>
          <a:stretch>
            <a:fillRect/>
          </a:stretch>
        </p:blipFill>
        <p:spPr>
          <a:xfrm>
            <a:off x="1590125" y="1300200"/>
            <a:ext cx="5963800" cy="3714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Cost Analysis</a:t>
            </a:r>
            <a:endParaRPr/>
          </a:p>
        </p:txBody>
      </p:sp>
      <p:sp>
        <p:nvSpPr>
          <p:cNvPr id="92" name="Google Shape;92;p17"/>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Azure Projects: </a:t>
            </a:r>
            <a:endParaRPr/>
          </a:p>
          <a:p>
            <a:pPr indent="-311150" lvl="0" marL="457200" rtl="0" algn="l">
              <a:spcBef>
                <a:spcPts val="1600"/>
              </a:spcBef>
              <a:spcAft>
                <a:spcPts val="0"/>
              </a:spcAft>
              <a:buSzPts val="1300"/>
              <a:buChar char="●"/>
            </a:pPr>
            <a:r>
              <a:rPr lang="en"/>
              <a:t>CURESORT</a:t>
            </a:r>
            <a:endParaRPr/>
          </a:p>
          <a:p>
            <a:pPr indent="-311150" lvl="0" marL="457200" rtl="0" algn="l">
              <a:spcBef>
                <a:spcPts val="0"/>
              </a:spcBef>
              <a:spcAft>
                <a:spcPts val="0"/>
              </a:spcAft>
              <a:buSzPts val="1300"/>
              <a:buChar char="●"/>
            </a:pPr>
            <a:r>
              <a:rPr lang="en"/>
              <a:t>DMT</a:t>
            </a:r>
            <a:endParaRPr/>
          </a:p>
          <a:p>
            <a:pPr indent="-311150" lvl="0" marL="457200" rtl="0" algn="l">
              <a:spcBef>
                <a:spcPts val="0"/>
              </a:spcBef>
              <a:spcAft>
                <a:spcPts val="0"/>
              </a:spcAft>
              <a:buSzPts val="1300"/>
              <a:buChar char="●"/>
            </a:pPr>
            <a:r>
              <a:rPr lang="en"/>
              <a:t>Medical Tracking</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Total Azure Cost in May 2019 : $574.36</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93" name="Google Shape;93;p17"/>
          <p:cNvSpPr txBox="1"/>
          <p:nvPr/>
        </p:nvSpPr>
        <p:spPr>
          <a:xfrm>
            <a:off x="689875" y="2028225"/>
            <a:ext cx="2950200" cy="10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FFFFF"/>
                </a:solidFill>
                <a:latin typeface="Roboto"/>
                <a:ea typeface="Roboto"/>
                <a:cs typeface="Roboto"/>
                <a:sym typeface="Roboto"/>
              </a:rPr>
              <a:t>How much is Project Cure spending in Azure?</a:t>
            </a:r>
            <a:endParaRPr i="1">
              <a:solidFill>
                <a:srgbClr val="FFFFFF"/>
              </a:solidFill>
              <a:latin typeface="Roboto"/>
              <a:ea typeface="Roboto"/>
              <a:cs typeface="Roboto"/>
              <a:sym typeface="Roboto"/>
            </a:endParaRPr>
          </a:p>
        </p:txBody>
      </p:sp>
      <p:pic>
        <p:nvPicPr>
          <p:cNvPr id="94" name="Google Shape;94;p17"/>
          <p:cNvPicPr preferRelativeResize="0"/>
          <p:nvPr/>
        </p:nvPicPr>
        <p:blipFill>
          <a:blip r:embed="rId3">
            <a:alphaModFix/>
          </a:blip>
          <a:stretch>
            <a:fillRect/>
          </a:stretch>
        </p:blipFill>
        <p:spPr>
          <a:xfrm>
            <a:off x="5550225" y="3072225"/>
            <a:ext cx="2355301" cy="17664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Overall Project Cure Azure Costs for May 2019</a:t>
            </a:r>
            <a:endParaRPr/>
          </a:p>
        </p:txBody>
      </p:sp>
      <p:pic>
        <p:nvPicPr>
          <p:cNvPr id="100" name="Google Shape;100;p18"/>
          <p:cNvPicPr preferRelativeResize="0"/>
          <p:nvPr/>
        </p:nvPicPr>
        <p:blipFill>
          <a:blip r:embed="rId3">
            <a:alphaModFix/>
          </a:blip>
          <a:stretch>
            <a:fillRect/>
          </a:stretch>
        </p:blipFill>
        <p:spPr>
          <a:xfrm>
            <a:off x="958988" y="1304900"/>
            <a:ext cx="7226025" cy="37140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Overall Curesort Azure Costs for May 2019</a:t>
            </a:r>
            <a:endParaRPr/>
          </a:p>
        </p:txBody>
      </p:sp>
      <p:pic>
        <p:nvPicPr>
          <p:cNvPr id="106" name="Google Shape;106;p19"/>
          <p:cNvPicPr preferRelativeResize="0"/>
          <p:nvPr/>
        </p:nvPicPr>
        <p:blipFill>
          <a:blip r:embed="rId3">
            <a:alphaModFix/>
          </a:blip>
          <a:stretch>
            <a:fillRect/>
          </a:stretch>
        </p:blipFill>
        <p:spPr>
          <a:xfrm>
            <a:off x="1028763" y="1296175"/>
            <a:ext cx="7086481" cy="3714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Equipment Tracking Cost for May 2019</a:t>
            </a:r>
            <a:endParaRPr/>
          </a:p>
        </p:txBody>
      </p:sp>
      <p:pic>
        <p:nvPicPr>
          <p:cNvPr id="112" name="Google Shape;112;p20"/>
          <p:cNvPicPr preferRelativeResize="0"/>
          <p:nvPr/>
        </p:nvPicPr>
        <p:blipFill>
          <a:blip r:embed="rId3">
            <a:alphaModFix/>
          </a:blip>
          <a:stretch>
            <a:fillRect/>
          </a:stretch>
        </p:blipFill>
        <p:spPr>
          <a:xfrm>
            <a:off x="1041413" y="1296200"/>
            <a:ext cx="7061172" cy="3714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DMT Azure Costs for May 2019</a:t>
            </a:r>
            <a:endParaRPr/>
          </a:p>
        </p:txBody>
      </p:sp>
      <p:pic>
        <p:nvPicPr>
          <p:cNvPr id="118" name="Google Shape;118;p21"/>
          <p:cNvPicPr preferRelativeResize="0"/>
          <p:nvPr/>
        </p:nvPicPr>
        <p:blipFill>
          <a:blip r:embed="rId3">
            <a:alphaModFix/>
          </a:blip>
          <a:stretch>
            <a:fillRect/>
          </a:stretch>
        </p:blipFill>
        <p:spPr>
          <a:xfrm>
            <a:off x="1230525" y="1324925"/>
            <a:ext cx="6682954" cy="37140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